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Amatic SC"/>
      <p:regular r:id="rId33"/>
      <p:bold r:id="rId34"/>
    </p:embeddedFont>
    <p:embeddedFont>
      <p:font typeface="Source Code Pr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723A8D8-EC4A-4441-B120-10AD18C75950}">
  <a:tblStyle styleId="{8723A8D8-EC4A-4441-B120-10AD18C759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AmaticSC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SourceCodePro-regular.fntdata"/><Relationship Id="rId12" Type="http://schemas.openxmlformats.org/officeDocument/2006/relationships/slide" Target="slides/slide7.xml"/><Relationship Id="rId34" Type="http://schemas.openxmlformats.org/officeDocument/2006/relationships/font" Target="fonts/AmaticSC-bold.fntdata"/><Relationship Id="rId15" Type="http://schemas.openxmlformats.org/officeDocument/2006/relationships/slide" Target="slides/slide10.xml"/><Relationship Id="rId37" Type="http://schemas.openxmlformats.org/officeDocument/2006/relationships/font" Target="fonts/SourceCodePro-italic.fntdata"/><Relationship Id="rId14" Type="http://schemas.openxmlformats.org/officeDocument/2006/relationships/slide" Target="slides/slide9.xml"/><Relationship Id="rId36" Type="http://schemas.openxmlformats.org/officeDocument/2006/relationships/font" Target="fonts/SourceCodePr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SourceCodePr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drive/folders/1IsVRxiqhUxM21tdsh22mc1f7XqLEfe_j?usp=sharing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82d526b4b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82d526b4b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4171a56ce_1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4171a56ce_1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4171a56ce_1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4171a56ce_1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E.g.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noStroke()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noFill()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println()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4171a56ce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4171a56ce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2d526b4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2d526b4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4171a56ce_1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4171a56ce_1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798aa97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4798aa97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void setup()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size(400, 400);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noLoop();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background(80);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drawSnowman(80, 100);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drawSnowman(320, 100);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drawSnowman(200, 200);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void draw() {}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void drawSnowman(int x, int y)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fill(255);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ellipse(x, y, 50, 50);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ellipse(x, y+60, 70, 70);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ellipse(x, y+140, 90, 90);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fill(0);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rect(x-13, y-15, 5, 5);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rect(x+7, y-15, 5, 5);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fill(255, 127, 80);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triangle(x-5, y, x+5, y, x, y+15);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4171a56ce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4171a56ce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4171a56ce_1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4171a56ce_1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how to call and use this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4171a56ce_7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74171a56ce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2e19dfd54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82e19dfd5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2e19dfd54_2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82e19dfd54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2d526b4b4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2d526b4b4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 here is a version that has a bit more polish, but is more complicated</a:t>
            </a:r>
            <a:br>
              <a:rPr lang="en"/>
            </a:br>
            <a:br>
              <a:rPr lang="en"/>
            </a:br>
            <a:r>
              <a:rPr lang="en"/>
              <a:t>def setup():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size(800, 800)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draw():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background(0)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thickness = abs(mouseY - 400) /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count = get_ring_count(abs(mouseX - 400) * 2, thickness)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for i in range(count):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circle(400, 400, 2 * thickness * (count - i))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get_ring_count(diameter, thickness):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radius = diameter /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thickness = max(thickness, 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c = floor(radius / thickness)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return 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void setup()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size(400, 400);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noLoop();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background(80);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drawSnowman(80, 100);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drawSnowman(320, 100);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drawSnowman(200, 200);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void draw() {}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void drawSnowman(int x, int y)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fill(255);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ellipse(x, y, 50, 50);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ellipse(x, y+60, 70, 70);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ellipse(x, y+140, 90, 90);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fill(0);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rect(x-13, y-15, 5, 5);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rect(x+7, y-15, 5, 5);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fill(255, 127, 80);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triangle(x-5, y, x+5, y, x, y+15);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798aa979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4798aa979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void setup()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size(400, 400);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noLoop();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background(80);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drawSnowman(80, 100);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drawSnowman(320, 100);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drawSnowman(200, 200);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void draw() {}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void drawSnowman(int x, int y)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fill(255);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ellipse(x, y, 50, 50);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ellipse(x, y+60, 70, 70);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ellipse(x, y+140, 90, 90);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fill(0);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rect(x-13, y-15, 5, 5);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rect(x+7, y-15, 5, 5);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fill(255, 127, 80);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triangle(x-5, y, x+5, y, x, y+15);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e02e99d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78e02e99d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8e02e99d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8e02e99d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2d526b4b4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2d526b4b4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our code, including these games, can be found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https://drive.google.com/drive/folders/1IsVRxiqhUxM21tdsh22mc1f7XqLEfe_j?usp=sharing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4171a56ce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74171a56ce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4171a56ce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4171a56ce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4171a56ce_1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4171a56ce_1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more examples of functions being used in place of values and variables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4171a56ce_1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4171a56ce_1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4171a56c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4171a56c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40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10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2" name="Google Shape;42;p10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2.jpg"/><Relationship Id="rId6" Type="http://schemas.openxmlformats.org/officeDocument/2006/relationships/image" Target="../media/image14.png"/><Relationship Id="rId7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gif"/><Relationship Id="rId4" Type="http://schemas.openxmlformats.org/officeDocument/2006/relationships/image" Target="../media/image21.gif"/><Relationship Id="rId5" Type="http://schemas.openxmlformats.org/officeDocument/2006/relationships/hyperlink" Target="https://drive.google.com/drive/folders/1IsVRxiqhUxM21tdsh22mc1f7XqLEfe_j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4294967295" type="ctrTitle"/>
          </p:nvPr>
        </p:nvSpPr>
        <p:spPr>
          <a:xfrm>
            <a:off x="311700" y="2715474"/>
            <a:ext cx="8520600" cy="11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</a:t>
            </a:r>
            <a:r>
              <a:rPr lang="en" sz="7200"/>
              <a:t>chulich Ignite 2020</a:t>
            </a:r>
            <a:endParaRPr sz="720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594" y="457200"/>
            <a:ext cx="2393656" cy="11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7200"/>
            <a:ext cx="2072324" cy="115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7637" y="457200"/>
            <a:ext cx="1254064" cy="11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25" y="4272725"/>
            <a:ext cx="1730600" cy="8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17425" y="4115175"/>
            <a:ext cx="966724" cy="9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Body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functions have a </a:t>
            </a:r>
            <a:r>
              <a:rPr b="1" lang="en"/>
              <a:t>body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where we say </a:t>
            </a:r>
            <a:r>
              <a:rPr b="1" lang="en"/>
              <a:t>what the function actually does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(This is where you put the code!)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def</a:t>
            </a:r>
            <a:r>
              <a:rPr lang="en">
                <a:solidFill>
                  <a:srgbClr val="FF9900"/>
                </a:solidFill>
              </a:rPr>
              <a:t> </a:t>
            </a:r>
            <a:r>
              <a:rPr lang="en">
                <a:solidFill>
                  <a:srgbClr val="0000FF"/>
                </a:solidFill>
              </a:rPr>
              <a:t>name</a:t>
            </a:r>
            <a:r>
              <a:rPr lang="en"/>
              <a:t>(</a:t>
            </a:r>
            <a:r>
              <a:rPr lang="en">
                <a:solidFill>
                  <a:srgbClr val="6AA84F"/>
                </a:solidFill>
              </a:rPr>
              <a:t>parameters</a:t>
            </a:r>
            <a:r>
              <a:rPr lang="en"/>
              <a:t>):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b="1" lang="en"/>
              <a:t>#</a:t>
            </a:r>
            <a:r>
              <a:rPr b="1" lang="en"/>
              <a:t> function body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solidFill>
                  <a:srgbClr val="61C4EB"/>
                </a:solidFill>
              </a:rPr>
              <a:t>return </a:t>
            </a:r>
            <a:r>
              <a:rPr lang="en">
                <a:solidFill>
                  <a:srgbClr val="FF9900"/>
                </a:solidFill>
              </a:rPr>
              <a:t>value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8" name="Google Shape;118;p22"/>
          <p:cNvSpPr/>
          <p:nvPr/>
        </p:nvSpPr>
        <p:spPr>
          <a:xfrm>
            <a:off x="1099875" y="3169075"/>
            <a:ext cx="2473500" cy="37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Example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the simplest type of function. </a:t>
            </a:r>
            <a:r>
              <a:rPr lang="en"/>
              <a:t>It just </a:t>
            </a:r>
            <a:r>
              <a:rPr i="1" lang="en"/>
              <a:t>does</a:t>
            </a:r>
            <a:r>
              <a:rPr lang="en"/>
              <a:t> something. No parameters, no return value needed.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b="1" lang="en"/>
              <a:t>name </a:t>
            </a:r>
            <a:r>
              <a:rPr lang="en"/>
              <a:t>is </a:t>
            </a:r>
            <a:r>
              <a:rPr lang="en">
                <a:solidFill>
                  <a:srgbClr val="0000FF"/>
                </a:solidFill>
              </a:rPr>
              <a:t>greeting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b="1" lang="en"/>
              <a:t>body </a:t>
            </a:r>
            <a:r>
              <a:rPr lang="en"/>
              <a:t>is one line: </a:t>
            </a:r>
            <a:r>
              <a:rPr lang="en">
                <a:solidFill>
                  <a:srgbClr val="61C4EB"/>
                </a:solidFill>
              </a:rPr>
              <a:t>print</a:t>
            </a:r>
            <a:r>
              <a:rPr lang="en"/>
              <a:t>(</a:t>
            </a:r>
            <a:r>
              <a:rPr lang="en">
                <a:solidFill>
                  <a:srgbClr val="8E7CC3"/>
                </a:solidFill>
              </a:rPr>
              <a:t>"Hello everyone!"</a:t>
            </a:r>
            <a:r>
              <a:rPr lang="en"/>
              <a:t>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def</a:t>
            </a:r>
            <a:r>
              <a:rPr lang="en">
                <a:solidFill>
                  <a:srgbClr val="FF9900"/>
                </a:solidFill>
              </a:rPr>
              <a:t> </a:t>
            </a:r>
            <a:r>
              <a:rPr lang="en">
                <a:solidFill>
                  <a:srgbClr val="0000FF"/>
                </a:solidFill>
              </a:rPr>
              <a:t>greeting</a:t>
            </a:r>
            <a:r>
              <a:rPr lang="en"/>
              <a:t>():</a:t>
            </a:r>
            <a:endParaRPr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C4EB"/>
                </a:solidFill>
              </a:rPr>
              <a:t>print</a:t>
            </a:r>
            <a:r>
              <a:rPr lang="en"/>
              <a:t>(</a:t>
            </a:r>
            <a:r>
              <a:rPr lang="en">
                <a:solidFill>
                  <a:srgbClr val="8E7CC3"/>
                </a:solidFill>
              </a:rPr>
              <a:t>"Hello everyone!"</a:t>
            </a:r>
            <a:r>
              <a:rPr lang="en"/>
              <a:t>)</a:t>
            </a:r>
            <a:endParaRPr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6AA84F"/>
                </a:solidFill>
              </a:rPr>
            </a:br>
            <a:r>
              <a:rPr lang="en">
                <a:solidFill>
                  <a:srgbClr val="6AA84F"/>
                </a:solidFill>
              </a:rPr>
              <a:t>def</a:t>
            </a:r>
            <a:r>
              <a:rPr lang="en">
                <a:solidFill>
                  <a:srgbClr val="FF9900"/>
                </a:solidFill>
              </a:rPr>
              <a:t> </a:t>
            </a:r>
            <a:r>
              <a:rPr lang="en">
                <a:solidFill>
                  <a:srgbClr val="0000FF"/>
                </a:solidFill>
              </a:rPr>
              <a:t>setup</a:t>
            </a:r>
            <a:r>
              <a:rPr lang="en"/>
              <a:t>():</a:t>
            </a:r>
            <a:endParaRPr>
              <a:solidFill>
                <a:srgbClr val="8E7CC3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E7CC3"/>
                </a:solidFill>
              </a:rPr>
              <a:t># Call our function</a:t>
            </a:r>
            <a:br>
              <a:rPr lang="en">
                <a:solidFill>
                  <a:schemeClr val="accent2"/>
                </a:solidFill>
              </a:rPr>
            </a:br>
            <a:r>
              <a:rPr lang="en">
                <a:solidFill>
                  <a:schemeClr val="accent2"/>
                </a:solidFill>
              </a:rPr>
              <a:t>greeting()  </a:t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5947875" y="3546300"/>
            <a:ext cx="3047700" cy="15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Source Code Pro"/>
                <a:ea typeface="Source Code Pro"/>
                <a:cs typeface="Source Code Pro"/>
                <a:sym typeface="Source Code Pro"/>
              </a:rPr>
              <a:t>Challenge</a:t>
            </a:r>
            <a:r>
              <a:rPr lang="en" sz="1600"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br>
              <a:rPr lang="en" sz="16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6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setup </a:t>
            </a:r>
            <a:r>
              <a:rPr lang="en" sz="1600">
                <a:latin typeface="Source Code Pro"/>
                <a:ea typeface="Source Code Pro"/>
                <a:cs typeface="Source Code Pro"/>
                <a:sym typeface="Source Code Pro"/>
              </a:rPr>
              <a:t>is actually a function too! </a:t>
            </a:r>
            <a:br>
              <a:rPr lang="en" sz="16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600">
                <a:latin typeface="Source Code Pro"/>
                <a:ea typeface="Source Code Pro"/>
                <a:cs typeface="Source Code Pro"/>
                <a:sym typeface="Source Code Pro"/>
              </a:rPr>
              <a:t>What is the </a:t>
            </a:r>
            <a:r>
              <a:rPr b="1" lang="en" sz="1600">
                <a:latin typeface="Source Code Pro"/>
                <a:ea typeface="Source Code Pro"/>
                <a:cs typeface="Source Code Pro"/>
                <a:sym typeface="Source Code Pro"/>
              </a:rPr>
              <a:t>function body</a:t>
            </a:r>
            <a:r>
              <a:rPr lang="en" sz="1600">
                <a:latin typeface="Source Code Pro"/>
                <a:ea typeface="Source Code Pro"/>
                <a:cs typeface="Source Code Pro"/>
                <a:sym typeface="Source Code Pro"/>
              </a:rPr>
              <a:t> of </a:t>
            </a:r>
            <a:r>
              <a:rPr lang="en" sz="16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setup </a:t>
            </a:r>
            <a:r>
              <a:rPr lang="en" sz="1600">
                <a:latin typeface="Source Code Pro"/>
                <a:ea typeface="Source Code Pro"/>
                <a:cs typeface="Source Code Pro"/>
                <a:sym typeface="Source Code Pro"/>
              </a:rPr>
              <a:t>here?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Parameters</a:t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228675"/>
            <a:ext cx="8520600" cy="3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can also take in </a:t>
            </a:r>
            <a:r>
              <a:rPr b="1" lang="en">
                <a:solidFill>
                  <a:srgbClr val="6AA84F"/>
                </a:solidFill>
              </a:rPr>
              <a:t>parameters</a:t>
            </a:r>
            <a:r>
              <a:rPr lang="en"/>
              <a:t>.</a:t>
            </a:r>
            <a:br>
              <a:rPr lang="en"/>
            </a:br>
            <a:r>
              <a:rPr lang="en"/>
              <a:t>These are </a:t>
            </a:r>
            <a:r>
              <a:rPr lang="en"/>
              <a:t>the</a:t>
            </a:r>
            <a:r>
              <a:rPr lang="en"/>
              <a:t> values </a:t>
            </a:r>
            <a:r>
              <a:rPr b="1" lang="en"/>
              <a:t>supplied to a function</a:t>
            </a:r>
            <a:r>
              <a:rPr lang="en"/>
              <a:t> that then </a:t>
            </a:r>
            <a:r>
              <a:rPr b="1" lang="en"/>
              <a:t>become variables for that function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 def</a:t>
            </a:r>
            <a:r>
              <a:rPr lang="en">
                <a:solidFill>
                  <a:srgbClr val="6AA84F"/>
                </a:solidFill>
              </a:rPr>
              <a:t> </a:t>
            </a:r>
            <a:r>
              <a:rPr lang="en">
                <a:solidFill>
                  <a:srgbClr val="0000FF"/>
                </a:solidFill>
              </a:rPr>
              <a:t>name</a:t>
            </a:r>
            <a:r>
              <a:rPr lang="en"/>
              <a:t>( </a:t>
            </a:r>
            <a:r>
              <a:rPr b="1" lang="en">
                <a:solidFill>
                  <a:srgbClr val="6AA84F"/>
                </a:solidFill>
              </a:rPr>
              <a:t>parameters </a:t>
            </a:r>
            <a:r>
              <a:rPr lang="en"/>
              <a:t>):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# function body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C4EB"/>
                </a:solidFill>
              </a:rPr>
              <a:t>return </a:t>
            </a:r>
            <a:r>
              <a:rPr lang="en">
                <a:solidFill>
                  <a:srgbClr val="FF9900"/>
                </a:solidFill>
              </a:rPr>
              <a:t>value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2280250" y="2549500"/>
            <a:ext cx="1508700" cy="334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 Example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a function that says hello to someone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takes in </a:t>
            </a:r>
            <a:r>
              <a:rPr b="1" lang="en"/>
              <a:t>one parameter</a:t>
            </a:r>
            <a:endParaRPr i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def</a:t>
            </a:r>
            <a:r>
              <a:rPr lang="en">
                <a:solidFill>
                  <a:srgbClr val="FF9900"/>
                </a:solidFill>
              </a:rPr>
              <a:t> </a:t>
            </a:r>
            <a:r>
              <a:rPr lang="en">
                <a:solidFill>
                  <a:srgbClr val="0000FF"/>
                </a:solidFill>
              </a:rPr>
              <a:t>greet_me</a:t>
            </a:r>
            <a:r>
              <a:rPr lang="en"/>
              <a:t>(</a:t>
            </a:r>
            <a:r>
              <a:rPr b="1" lang="en"/>
              <a:t>name</a:t>
            </a:r>
            <a:r>
              <a:rPr lang="en"/>
              <a:t>):</a:t>
            </a:r>
            <a:endParaRPr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C4EB"/>
                </a:solidFill>
              </a:rPr>
              <a:t>print</a:t>
            </a:r>
            <a:r>
              <a:rPr lang="en"/>
              <a:t>(</a:t>
            </a:r>
            <a:r>
              <a:rPr lang="en">
                <a:solidFill>
                  <a:srgbClr val="8E7CC3"/>
                </a:solidFill>
              </a:rPr>
              <a:t>"</a:t>
            </a:r>
            <a:r>
              <a:rPr lang="en">
                <a:solidFill>
                  <a:schemeClr val="accent4"/>
                </a:solidFill>
              </a:rPr>
              <a:t>Hello </a:t>
            </a:r>
            <a:r>
              <a:rPr lang="en">
                <a:solidFill>
                  <a:srgbClr val="8E7CC3"/>
                </a:solidFill>
              </a:rPr>
              <a:t>"</a:t>
            </a:r>
            <a:r>
              <a:rPr lang="en"/>
              <a:t> + </a:t>
            </a:r>
            <a:r>
              <a:rPr b="1" lang="en"/>
              <a:t>name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 </a:t>
            </a:r>
            <a:r>
              <a:rPr lang="en"/>
              <a:t>Example</a:t>
            </a:r>
            <a:endParaRPr/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a function that adds two numbers together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takes in </a:t>
            </a:r>
            <a:r>
              <a:rPr b="1" lang="en"/>
              <a:t>two parameters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</a:t>
            </a:r>
            <a:r>
              <a:rPr b="1" lang="en"/>
              <a:t>returns the sum of the two inputs</a:t>
            </a:r>
            <a:endParaRPr b="1" i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def</a:t>
            </a:r>
            <a:r>
              <a:rPr lang="en">
                <a:solidFill>
                  <a:srgbClr val="FF9900"/>
                </a:solidFill>
              </a:rPr>
              <a:t> </a:t>
            </a:r>
            <a:r>
              <a:rPr lang="en">
                <a:solidFill>
                  <a:srgbClr val="0000FF"/>
                </a:solidFill>
              </a:rPr>
              <a:t>add</a:t>
            </a:r>
            <a:r>
              <a:rPr lang="en"/>
              <a:t>(</a:t>
            </a:r>
            <a:r>
              <a:rPr lang="en"/>
              <a:t>a, b</a:t>
            </a:r>
            <a:r>
              <a:rPr lang="en"/>
              <a:t>):</a:t>
            </a:r>
            <a:br>
              <a:rPr lang="en"/>
            </a:br>
            <a:r>
              <a:rPr lang="en"/>
              <a:t>	</a:t>
            </a:r>
            <a:r>
              <a:rPr lang="en"/>
              <a:t>s</a:t>
            </a:r>
            <a:r>
              <a:rPr lang="en"/>
              <a:t>um = a + b</a:t>
            </a:r>
            <a:endParaRPr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print</a:t>
            </a:r>
            <a:r>
              <a:rPr lang="en"/>
              <a:t>(sum)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389600"/>
            <a:ext cx="49743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Create</a:t>
            </a:r>
            <a:r>
              <a:rPr lang="en" sz="1400"/>
              <a:t> a function called </a:t>
            </a:r>
            <a:r>
              <a:rPr b="1" lang="en" sz="1400"/>
              <a:t>draw_snowman</a:t>
            </a:r>
            <a:r>
              <a:rPr b="1" lang="en" sz="1400" u="sng"/>
              <a:t> </a:t>
            </a:r>
            <a:r>
              <a:rPr lang="en" sz="1400"/>
              <a:t>that draws a simple snowman on screen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Use </a:t>
            </a:r>
            <a:r>
              <a:rPr lang="en" sz="1400">
                <a:solidFill>
                  <a:srgbClr val="61C4EB"/>
                </a:solidFill>
              </a:rPr>
              <a:t>circle</a:t>
            </a:r>
            <a:r>
              <a:rPr lang="en" sz="1400"/>
              <a:t>() 3 times inside </a:t>
            </a:r>
            <a:r>
              <a:rPr b="1" lang="en" sz="1400"/>
              <a:t>draw_snowman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function should take the following parameters as inputs: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x-coordinate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y-coordinate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Call</a:t>
            </a:r>
            <a:r>
              <a:rPr lang="en" sz="1400"/>
              <a:t> the function inside </a:t>
            </a:r>
            <a:r>
              <a:rPr lang="en" sz="1400">
                <a:solidFill>
                  <a:srgbClr val="61C4EB"/>
                </a:solidFill>
              </a:rPr>
              <a:t>draw</a:t>
            </a:r>
            <a:r>
              <a:rPr lang="en" sz="1400"/>
              <a:t>()</a:t>
            </a:r>
            <a:endParaRPr sz="1400"/>
          </a:p>
        </p:txBody>
      </p:sp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555600"/>
            <a:ext cx="6569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200">
                <a:highlight>
                  <a:schemeClr val="dk1"/>
                </a:highlight>
              </a:rPr>
              <a:t>Exercise </a:t>
            </a:r>
            <a:r>
              <a:rPr lang="en" sz="4200"/>
              <a:t>1: Drawing a Snowman</a:t>
            </a:r>
            <a:endParaRPr sz="4200">
              <a:highlight>
                <a:schemeClr val="dk1"/>
              </a:highlight>
            </a:endParaRPr>
          </a:p>
        </p:txBody>
      </p:sp>
      <p:pic>
        <p:nvPicPr>
          <p:cNvPr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0" r="0" t="10023"/>
          <a:stretch/>
        </p:blipFill>
        <p:spPr>
          <a:xfrm>
            <a:off x="5438400" y="1781600"/>
            <a:ext cx="2876550" cy="28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 rotWithShape="1">
          <a:blip r:embed="rId4">
            <a:alphaModFix/>
          </a:blip>
          <a:srcRect b="0" l="0" r="0" t="10023"/>
          <a:stretch/>
        </p:blipFill>
        <p:spPr>
          <a:xfrm>
            <a:off x="5438400" y="1781599"/>
            <a:ext cx="2876550" cy="28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 rotWithShape="1">
          <a:blip r:embed="rId5">
            <a:alphaModFix/>
          </a:blip>
          <a:srcRect b="8763" l="52682" r="2377" t="35059"/>
          <a:stretch/>
        </p:blipFill>
        <p:spPr>
          <a:xfrm>
            <a:off x="5613675" y="79525"/>
            <a:ext cx="1646500" cy="117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61476" y="219475"/>
            <a:ext cx="1030092" cy="10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values</a:t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228675"/>
            <a:ext cx="85206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functions can have a </a:t>
            </a:r>
            <a:r>
              <a:rPr b="1" lang="en"/>
              <a:t>return value</a:t>
            </a:r>
            <a:br>
              <a:rPr lang="en"/>
            </a:br>
            <a:r>
              <a:rPr lang="en"/>
              <a:t>This is what the function </a:t>
            </a:r>
            <a:r>
              <a:rPr b="1" lang="en"/>
              <a:t>passes back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def</a:t>
            </a:r>
            <a:r>
              <a:rPr b="1" lang="en">
                <a:solidFill>
                  <a:srgbClr val="FF9900"/>
                </a:solidFill>
              </a:rPr>
              <a:t> </a:t>
            </a:r>
            <a:r>
              <a:rPr lang="en">
                <a:solidFill>
                  <a:srgbClr val="0000FF"/>
                </a:solidFill>
              </a:rPr>
              <a:t>name</a:t>
            </a:r>
            <a:r>
              <a:rPr lang="en"/>
              <a:t>(</a:t>
            </a:r>
            <a:r>
              <a:rPr lang="en">
                <a:solidFill>
                  <a:srgbClr val="6AA84F"/>
                </a:solidFill>
              </a:rPr>
              <a:t>parameters</a:t>
            </a:r>
            <a:r>
              <a:rPr lang="en"/>
              <a:t>):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# function body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solidFill>
                  <a:srgbClr val="61C4EB"/>
                </a:solidFill>
              </a:rPr>
              <a:t>return </a:t>
            </a:r>
            <a:r>
              <a:rPr lang="en">
                <a:solidFill>
                  <a:srgbClr val="FF9900"/>
                </a:solidFill>
              </a:rPr>
              <a:t>value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Return values can be anything, such as a number or a string</a:t>
            </a:r>
            <a:endParaRPr/>
          </a:p>
        </p:txBody>
      </p:sp>
      <p:sp>
        <p:nvSpPr>
          <p:cNvPr id="161" name="Google Shape;161;p28"/>
          <p:cNvSpPr/>
          <p:nvPr/>
        </p:nvSpPr>
        <p:spPr>
          <a:xfrm>
            <a:off x="1298775" y="2891150"/>
            <a:ext cx="1731600" cy="334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Example</a:t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228675"/>
            <a:ext cx="8520600" cy="13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are functions with a return value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just returns an integer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doesn’t take in any parameters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68" name="Google Shape;168;p29"/>
          <p:cNvSpPr txBox="1"/>
          <p:nvPr/>
        </p:nvSpPr>
        <p:spPr>
          <a:xfrm>
            <a:off x="676975" y="2972800"/>
            <a:ext cx="3480600" cy="1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</a:t>
            </a:r>
            <a:r>
              <a:rPr lang="en" sz="1800">
                <a:solidFill>
                  <a:srgbClr val="6AA84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ef</a:t>
            </a:r>
            <a:r>
              <a:rPr lang="en" sz="180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get_my_age():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1C4E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9" name="Google Shape;169;p29"/>
          <p:cNvSpPr txBox="1"/>
          <p:nvPr/>
        </p:nvSpPr>
        <p:spPr>
          <a:xfrm>
            <a:off x="4356175" y="2972800"/>
            <a:ext cx="34806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</a:t>
            </a:r>
            <a:r>
              <a:rPr lang="en" sz="1800">
                <a:solidFill>
                  <a:srgbClr val="6AA84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ef 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two_plus_two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():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answer = 2 + 2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1C4E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 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answer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Another Example</a:t>
            </a:r>
            <a:endParaRPr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311700" y="1228675"/>
            <a:ext cx="88323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6AA84F"/>
                </a:solidFill>
              </a:rPr>
              <a:t>def</a:t>
            </a:r>
            <a:r>
              <a:rPr lang="en">
                <a:solidFill>
                  <a:srgbClr val="FF9900"/>
                </a:solidFill>
              </a:rPr>
              <a:t> </a:t>
            </a:r>
            <a:r>
              <a:rPr lang="en">
                <a:solidFill>
                  <a:srgbClr val="3D85C6"/>
                </a:solidFill>
              </a:rPr>
              <a:t>setup</a:t>
            </a:r>
            <a:r>
              <a:rPr lang="en"/>
              <a:t>():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volume = </a:t>
            </a:r>
            <a:r>
              <a:rPr b="1" lang="en">
                <a:solidFill>
                  <a:srgbClr val="3D85C6"/>
                </a:solidFill>
              </a:rPr>
              <a:t>calculate_cube_volume</a:t>
            </a:r>
            <a:r>
              <a:rPr lang="en"/>
              <a:t>(2)</a:t>
            </a:r>
            <a:br>
              <a:rPr lang="en"/>
            </a:br>
            <a:r>
              <a:rPr lang="en"/>
              <a:t>	</a:t>
            </a:r>
            <a:r>
              <a:rPr lang="en">
                <a:solidFill>
                  <a:srgbClr val="61C4EB"/>
                </a:solidFill>
              </a:rPr>
              <a:t>print</a:t>
            </a:r>
            <a:r>
              <a:rPr lang="en"/>
              <a:t>(</a:t>
            </a:r>
            <a:r>
              <a:rPr lang="en">
                <a:solidFill>
                  <a:srgbClr val="8E7CC3"/>
                </a:solidFill>
              </a:rPr>
              <a:t>"A cube with side length 2 has volume:"</a:t>
            </a:r>
            <a:r>
              <a:rPr lang="en"/>
              <a:t>)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61C4EB"/>
                </a:solidFill>
              </a:rPr>
              <a:t>print</a:t>
            </a:r>
            <a:r>
              <a:rPr lang="en"/>
              <a:t>(volume)</a:t>
            </a:r>
            <a:br>
              <a:rPr lang="en"/>
            </a:b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"/>
            </a:br>
            <a:r>
              <a:rPr lang="en">
                <a:solidFill>
                  <a:srgbClr val="6AA84F"/>
                </a:solidFill>
              </a:rPr>
              <a:t>def</a:t>
            </a:r>
            <a:r>
              <a:rPr lang="en">
                <a:solidFill>
                  <a:srgbClr val="FF9900"/>
                </a:solidFill>
              </a:rPr>
              <a:t> </a:t>
            </a:r>
            <a:r>
              <a:rPr b="1" lang="en">
                <a:solidFill>
                  <a:srgbClr val="3D85C6"/>
                </a:solidFill>
              </a:rPr>
              <a:t>calculate_cube_volume</a:t>
            </a:r>
            <a:r>
              <a:rPr lang="en"/>
              <a:t>(sideLength):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	</a:t>
            </a:r>
            <a:r>
              <a:rPr lang="en">
                <a:solidFill>
                  <a:srgbClr val="34C6C6"/>
                </a:solidFill>
              </a:rPr>
              <a:t>return </a:t>
            </a:r>
            <a:r>
              <a:rPr lang="en"/>
              <a:t>sideLength * sideLength * sideLength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Why even use functions?</a:t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1017975"/>
            <a:ext cx="4253100" cy="3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What if we wanted to draw a simple town, with a lot of houses on our screen? Let’s see what that would look like </a:t>
            </a:r>
            <a:r>
              <a:rPr b="1" lang="en"/>
              <a:t>without using functions</a:t>
            </a:r>
            <a:endParaRPr b="1"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36100"/>
            <a:ext cx="2535650" cy="19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0875" y="224500"/>
            <a:ext cx="3062350" cy="46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Session Overview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237900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Functions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Why even use functions?</a:t>
            </a:r>
            <a:endParaRPr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11700" y="1017975"/>
            <a:ext cx="4253100" cy="3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Let’s look at that same example </a:t>
            </a:r>
            <a:r>
              <a:rPr b="1" lang="en"/>
              <a:t>with functions.</a:t>
            </a:r>
            <a:r>
              <a:rPr lang="en"/>
              <a:t> </a:t>
            </a:r>
            <a:r>
              <a:rPr lang="en"/>
              <a:t>We can make our code much nicer and easier to read if we use functions!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Using functions is great if we want to repeat the same few lines of code, but only changing a few variables each time!</a:t>
            </a:r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 rotWithShape="1">
          <a:blip r:embed="rId3">
            <a:alphaModFix/>
          </a:blip>
          <a:srcRect b="0" l="4379" r="0" t="0"/>
          <a:stretch/>
        </p:blipFill>
        <p:spPr>
          <a:xfrm>
            <a:off x="4875600" y="1089075"/>
            <a:ext cx="3889774" cy="355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are Great for Changing Inputs</a:t>
            </a:r>
            <a:endParaRPr/>
          </a:p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311700" y="1228675"/>
            <a:ext cx="5082900" cy="3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400">
                <a:solidFill>
                  <a:srgbClr val="6AA84F"/>
                </a:solidFill>
              </a:rPr>
              <a:t>def</a:t>
            </a:r>
            <a:r>
              <a:rPr lang="en" sz="1400">
                <a:solidFill>
                  <a:srgbClr val="FF9900"/>
                </a:solidFill>
              </a:rPr>
              <a:t> </a:t>
            </a:r>
            <a:r>
              <a:rPr lang="en" sz="1400">
                <a:solidFill>
                  <a:srgbClr val="3D85C6"/>
                </a:solidFill>
              </a:rPr>
              <a:t>draw</a:t>
            </a:r>
            <a:r>
              <a:rPr lang="en" sz="1400"/>
              <a:t>():</a:t>
            </a:r>
            <a:br>
              <a:rPr lang="en" sz="1400"/>
            </a:br>
            <a:r>
              <a:rPr lang="en" sz="1400"/>
              <a:t>	</a:t>
            </a:r>
            <a:r>
              <a:rPr lang="en" sz="1400">
                <a:solidFill>
                  <a:srgbClr val="34C6C6"/>
                </a:solidFill>
              </a:rPr>
              <a:t>background</a:t>
            </a:r>
            <a:r>
              <a:rPr lang="en" sz="1400"/>
              <a:t>(0)	</a:t>
            </a:r>
            <a:br>
              <a:rPr lang="en" sz="1400"/>
            </a:br>
            <a:r>
              <a:rPr lang="en" sz="1400"/>
              <a:t>	c = </a:t>
            </a:r>
            <a:r>
              <a:rPr b="1" lang="en" sz="1400">
                <a:solidFill>
                  <a:srgbClr val="3D85C6"/>
                </a:solidFill>
              </a:rPr>
              <a:t>get_ring_count</a:t>
            </a:r>
            <a:r>
              <a:rPr lang="en" sz="1400"/>
              <a:t>(mouseX)</a:t>
            </a:r>
            <a:br>
              <a:rPr lang="en" sz="1400"/>
            </a:b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for i in range(c):</a:t>
            </a:r>
            <a:br>
              <a:rPr lang="en" sz="1400"/>
            </a:br>
            <a:r>
              <a:rPr lang="en" sz="1400"/>
              <a:t>		ring_size = 20 * (c - i)</a:t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400"/>
              <a:t>	</a:t>
            </a:r>
            <a:r>
              <a:rPr lang="en" sz="1400">
                <a:solidFill>
                  <a:srgbClr val="34C6C6"/>
                </a:solidFill>
              </a:rPr>
              <a:t>circle</a:t>
            </a:r>
            <a:r>
              <a:rPr lang="en" sz="1400"/>
              <a:t>(500, 500, ring_size)</a:t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lang="en" sz="1400"/>
            </a:br>
            <a:r>
              <a:rPr lang="en" sz="1400">
                <a:solidFill>
                  <a:srgbClr val="6AA84F"/>
                </a:solidFill>
              </a:rPr>
              <a:t>def</a:t>
            </a:r>
            <a:r>
              <a:rPr lang="en" sz="1400">
                <a:solidFill>
                  <a:srgbClr val="FF9900"/>
                </a:solidFill>
              </a:rPr>
              <a:t> </a:t>
            </a:r>
            <a:r>
              <a:rPr b="1" lang="en" sz="1400">
                <a:solidFill>
                  <a:srgbClr val="3D85C6"/>
                </a:solidFill>
              </a:rPr>
              <a:t>get_ring_count</a:t>
            </a:r>
            <a:r>
              <a:rPr lang="en" sz="1400"/>
              <a:t>(x):</a:t>
            </a:r>
            <a:br>
              <a:rPr lang="en" sz="1400"/>
            </a:br>
            <a:r>
              <a:rPr lang="en" sz="1400"/>
              <a:t>	count = floor(x / 20)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400"/>
              <a:t>	</a:t>
            </a:r>
            <a:r>
              <a:rPr lang="en" sz="1400">
                <a:solidFill>
                  <a:srgbClr val="34C6C6"/>
                </a:solidFill>
              </a:rPr>
              <a:t>return </a:t>
            </a:r>
            <a:r>
              <a:rPr lang="en" sz="1400"/>
              <a:t>count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400" u="sng"/>
              <a:t>Challenge</a:t>
            </a:r>
            <a:r>
              <a:rPr lang="en" sz="1400"/>
              <a:t>: </a:t>
            </a:r>
            <a:br>
              <a:rPr lang="en" sz="1400"/>
            </a:br>
            <a:r>
              <a:rPr lang="en" sz="1400"/>
              <a:t>Make each ring a </a:t>
            </a:r>
            <a:r>
              <a:rPr b="1" lang="en" sz="1400"/>
              <a:t>different colour </a:t>
            </a:r>
            <a:r>
              <a:rPr lang="en" sz="1400"/>
              <a:t>(make it evenly from black to white).</a:t>
            </a:r>
            <a:endParaRPr sz="1400"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100" y="1228675"/>
            <a:ext cx="3340200" cy="33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311700" y="1389600"/>
            <a:ext cx="49743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Create</a:t>
            </a:r>
            <a:r>
              <a:rPr lang="en" sz="1400"/>
              <a:t> a function called </a:t>
            </a:r>
            <a:r>
              <a:rPr b="1" lang="en" sz="1400"/>
              <a:t>draw_snowman()</a:t>
            </a:r>
            <a:r>
              <a:rPr lang="en" sz="1400"/>
              <a:t> that draws a snowman on the screen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function should take the following parameters as inputs: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x-coordinate of the middle of the Snowman’s head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y-coordinate of the middle of the Snowman’s head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b="1" lang="en" sz="1400"/>
              <a:t>Call</a:t>
            </a:r>
            <a:r>
              <a:rPr lang="en" sz="1400"/>
              <a:t> your function in setup multiple times</a:t>
            </a:r>
            <a:endParaRPr sz="1400"/>
          </a:p>
        </p:txBody>
      </p:sp>
      <p:pic>
        <p:nvPicPr>
          <p:cNvPr id="203" name="Google Shape;203;p34"/>
          <p:cNvPicPr preferRelativeResize="0"/>
          <p:nvPr/>
        </p:nvPicPr>
        <p:blipFill rotWithShape="1">
          <a:blip r:embed="rId3">
            <a:alphaModFix/>
          </a:blip>
          <a:srcRect b="8763" l="52679" r="2381" t="35059"/>
          <a:stretch/>
        </p:blipFill>
        <p:spPr>
          <a:xfrm>
            <a:off x="5613675" y="79525"/>
            <a:ext cx="1646500" cy="1170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4"/>
          <p:cNvSpPr txBox="1"/>
          <p:nvPr>
            <p:ph type="title"/>
          </p:nvPr>
        </p:nvSpPr>
        <p:spPr>
          <a:xfrm>
            <a:off x="311700" y="555600"/>
            <a:ext cx="5176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200">
                <a:highlight>
                  <a:schemeClr val="dk1"/>
                </a:highlight>
              </a:rPr>
              <a:t>Exercise </a:t>
            </a:r>
            <a:r>
              <a:rPr lang="en" sz="4200"/>
              <a:t>1</a:t>
            </a:r>
            <a:r>
              <a:rPr lang="en" sz="4200"/>
              <a:t>: </a:t>
            </a:r>
            <a:r>
              <a:rPr lang="en" sz="4200">
                <a:highlight>
                  <a:schemeClr val="dk1"/>
                </a:highlight>
              </a:rPr>
              <a:t>Drawing a Snowman</a:t>
            </a:r>
            <a:endParaRPr sz="4200">
              <a:highlight>
                <a:schemeClr val="dk1"/>
              </a:highlight>
            </a:endParaRPr>
          </a:p>
        </p:txBody>
      </p:sp>
      <p:pic>
        <p:nvPicPr>
          <p:cNvPr id="205" name="Google Shape;20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1476" y="219475"/>
            <a:ext cx="1030092" cy="10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4100" y="1402026"/>
            <a:ext cx="3349802" cy="358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311700" y="1389600"/>
            <a:ext cx="49743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Inside draw(), </a:t>
            </a:r>
            <a:r>
              <a:rPr b="1" lang="en" sz="1400"/>
              <a:t>call</a:t>
            </a:r>
            <a:r>
              <a:rPr lang="en" sz="1400"/>
              <a:t> your function </a:t>
            </a:r>
            <a:r>
              <a:rPr b="1" lang="en" sz="1400"/>
              <a:t>draw_snowman </a:t>
            </a:r>
            <a:r>
              <a:rPr lang="en" sz="1400"/>
              <a:t>again, this time using a loop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Bonus</a:t>
            </a:r>
            <a:r>
              <a:rPr lang="en" sz="1400"/>
              <a:t>: Make only the first snowman you drew follow your </a:t>
            </a:r>
            <a:r>
              <a:rPr b="1" lang="en" sz="1400"/>
              <a:t>mouseX </a:t>
            </a:r>
            <a:r>
              <a:rPr lang="en" sz="1400"/>
              <a:t>and </a:t>
            </a:r>
            <a:r>
              <a:rPr b="1" lang="en" sz="1400"/>
              <a:t>mouseY </a:t>
            </a:r>
            <a:r>
              <a:rPr lang="en" sz="1400"/>
              <a:t>coordinates</a:t>
            </a:r>
            <a:endParaRPr sz="1400"/>
          </a:p>
        </p:txBody>
      </p:sp>
      <p:sp>
        <p:nvSpPr>
          <p:cNvPr id="212" name="Google Shape;212;p35"/>
          <p:cNvSpPr txBox="1"/>
          <p:nvPr>
            <p:ph type="title"/>
          </p:nvPr>
        </p:nvSpPr>
        <p:spPr>
          <a:xfrm>
            <a:off x="311700" y="555600"/>
            <a:ext cx="7476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200">
                <a:highlight>
                  <a:schemeClr val="dk1"/>
                </a:highlight>
              </a:rPr>
              <a:t>Exercise </a:t>
            </a:r>
            <a:r>
              <a:rPr lang="en" sz="4200"/>
              <a:t>2</a:t>
            </a:r>
            <a:r>
              <a:rPr lang="en" sz="4200"/>
              <a:t>: Using the Snowman Factory </a:t>
            </a:r>
            <a:endParaRPr sz="4200">
              <a:highlight>
                <a:schemeClr val="dk1"/>
              </a:highlight>
            </a:endParaRPr>
          </a:p>
        </p:txBody>
      </p:sp>
      <p:pic>
        <p:nvPicPr>
          <p:cNvPr id="213" name="Google Shape;213;p35"/>
          <p:cNvPicPr preferRelativeResize="0"/>
          <p:nvPr/>
        </p:nvPicPr>
        <p:blipFill rotWithShape="1">
          <a:blip r:embed="rId3">
            <a:alphaModFix/>
          </a:blip>
          <a:srcRect b="0" l="0" r="0" t="10015"/>
          <a:stretch/>
        </p:blipFill>
        <p:spPr>
          <a:xfrm>
            <a:off x="5466025" y="1776050"/>
            <a:ext cx="2876550" cy="28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>
                <a:highlight>
                  <a:schemeClr val="dk1"/>
                </a:highlight>
              </a:rPr>
              <a:t>Exercise 3: Tying it all Together</a:t>
            </a:r>
            <a:br>
              <a:rPr lang="en"/>
            </a:br>
            <a:endParaRPr/>
          </a:p>
        </p:txBody>
      </p:sp>
      <p:sp>
        <p:nvSpPr>
          <p:cNvPr id="219" name="Google Shape;219;p36"/>
          <p:cNvSpPr txBox="1"/>
          <p:nvPr>
            <p:ph idx="1" type="body"/>
          </p:nvPr>
        </p:nvSpPr>
        <p:spPr>
          <a:xfrm>
            <a:off x="311700" y="1228675"/>
            <a:ext cx="6501600" cy="38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Create a function called </a:t>
            </a:r>
            <a:r>
              <a:rPr b="1" lang="en" sz="1600"/>
              <a:t>draw_dartboard</a:t>
            </a:r>
            <a:r>
              <a:rPr lang="en" sz="1600"/>
              <a:t> that draws a dartboard on the screen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Design the function </a:t>
            </a:r>
            <a:r>
              <a:rPr b="1" lang="en" sz="1600"/>
              <a:t>draw_dartboard</a:t>
            </a:r>
            <a:r>
              <a:rPr lang="en" sz="1600"/>
              <a:t> </a:t>
            </a:r>
            <a:r>
              <a:rPr lang="en" sz="1600"/>
              <a:t>so that it takes the following parameters as inputs:</a:t>
            </a:r>
            <a:endParaRPr sz="1600"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Location of the dartboard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Diameter of the dartboard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Call your function </a:t>
            </a:r>
            <a:r>
              <a:rPr b="1" lang="en" sz="1600"/>
              <a:t>draw_dartboard</a:t>
            </a:r>
            <a:r>
              <a:rPr lang="en" sz="1600"/>
              <a:t> to be at your mouseX and mouseY and diameter of 100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b="1" lang="en" sz="1600"/>
              <a:t>Join         ,         ,          etc. on</a:t>
            </a:r>
            <a:br>
              <a:rPr b="1" lang="en" sz="1600"/>
            </a:br>
            <a:r>
              <a:rPr b="1" lang="en" sz="1600"/>
              <a:t>Discord to “pair program” with a mentor</a:t>
            </a:r>
            <a:endParaRPr b="1" sz="1600"/>
          </a:p>
        </p:txBody>
      </p:sp>
      <p:pic>
        <p:nvPicPr>
          <p:cNvPr id="220" name="Google Shape;22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0071" y="1274160"/>
            <a:ext cx="2170847" cy="228818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6"/>
          <p:cNvSpPr txBox="1"/>
          <p:nvPr/>
        </p:nvSpPr>
        <p:spPr>
          <a:xfrm>
            <a:off x="6740071" y="3571640"/>
            <a:ext cx="2403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Hint: Use a loop to draw all the circles of different sizes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36"/>
          <p:cNvPicPr preferRelativeResize="0"/>
          <p:nvPr/>
        </p:nvPicPr>
        <p:blipFill rotWithShape="1">
          <a:blip r:embed="rId4">
            <a:alphaModFix/>
          </a:blip>
          <a:srcRect b="16264" l="0" r="0" t="16277"/>
          <a:stretch/>
        </p:blipFill>
        <p:spPr>
          <a:xfrm>
            <a:off x="1517400" y="4135450"/>
            <a:ext cx="923925" cy="2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6"/>
          <p:cNvPicPr preferRelativeResize="0"/>
          <p:nvPr/>
        </p:nvPicPr>
        <p:blipFill rotWithShape="1">
          <a:blip r:embed="rId5">
            <a:alphaModFix/>
          </a:blip>
          <a:srcRect b="16264" l="0" r="4534" t="16277"/>
          <a:stretch/>
        </p:blipFill>
        <p:spPr>
          <a:xfrm>
            <a:off x="2683288" y="4135450"/>
            <a:ext cx="963875" cy="2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6"/>
          <p:cNvPicPr preferRelativeResize="0"/>
          <p:nvPr/>
        </p:nvPicPr>
        <p:blipFill rotWithShape="1">
          <a:blip r:embed="rId6">
            <a:alphaModFix/>
          </a:blip>
          <a:srcRect b="13679" l="4529" r="3962" t="13672"/>
          <a:stretch/>
        </p:blipFill>
        <p:spPr>
          <a:xfrm>
            <a:off x="3971425" y="4135450"/>
            <a:ext cx="923925" cy="2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You’re done!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What’s Next?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235" name="Google Shape;235;p38"/>
          <p:cNvSpPr txBox="1"/>
          <p:nvPr>
            <p:ph idx="1" type="body"/>
          </p:nvPr>
        </p:nvSpPr>
        <p:spPr>
          <a:xfrm>
            <a:off x="311700" y="1228675"/>
            <a:ext cx="8520600" cy="3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Congratulations! You’re done learning all 6 of our slides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Due to COVID-19, the project is </a:t>
            </a:r>
            <a:r>
              <a:rPr b="1" lang="en"/>
              <a:t>optional </a:t>
            </a:r>
            <a:r>
              <a:rPr lang="en"/>
              <a:t>this season.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want to build a game or anything else, </a:t>
            </a:r>
            <a:r>
              <a:rPr b="1" lang="en"/>
              <a:t>join us on Discord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Find partners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Ask questions to mentors (we’re available for the next 2 weeks)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 off your work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finished projects get a shout-out on Instagram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Inspiration</a:t>
            </a:r>
            <a:endParaRPr/>
          </a:p>
        </p:txBody>
      </p:sp>
      <p:pic>
        <p:nvPicPr>
          <p:cNvPr id="241" name="Google Shape;2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00" y="1093850"/>
            <a:ext cx="3533726" cy="353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650" y="1093850"/>
            <a:ext cx="3533726" cy="353372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9"/>
          <p:cNvSpPr txBox="1"/>
          <p:nvPr/>
        </p:nvSpPr>
        <p:spPr>
          <a:xfrm>
            <a:off x="4762500" y="4738700"/>
            <a:ext cx="3984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See the code on our </a:t>
            </a:r>
            <a:r>
              <a:rPr lang="en" u="sng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/>
              </a:rPr>
              <a:t>Google Drive</a:t>
            </a:r>
            <a:endParaRPr>
              <a:solidFill>
                <a:srgbClr val="4A86E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Functions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Functions package code together into a reusable chunk with a name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let you split up your program into many smaller parts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They make life easier by letting you </a:t>
            </a:r>
            <a:r>
              <a:rPr lang="en"/>
              <a:t>reuse</a:t>
            </a:r>
            <a:r>
              <a:rPr lang="en"/>
              <a:t> code, so that you don’t need to write the same things over and over again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Examples of functions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Take a vending machine for example.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It has a few different simple functions that need to be repeated over and over:</a:t>
            </a:r>
            <a:br>
              <a:rPr lang="en"/>
            </a:b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in money and count it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in the person’s choice of food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Dispense the chosen item if there is enough money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Pre-Defined Functions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 far, we’ve been using functions like </a:t>
            </a:r>
            <a:r>
              <a:rPr i="1" lang="en" sz="1800"/>
              <a:t>commands</a:t>
            </a:r>
            <a:r>
              <a:rPr lang="en" sz="1800"/>
              <a:t>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1C4EB"/>
                </a:solidFill>
              </a:rPr>
              <a:t>print</a:t>
            </a:r>
            <a:r>
              <a:rPr lang="en" sz="1800"/>
              <a:t>(</a:t>
            </a:r>
            <a:r>
              <a:rPr lang="en" sz="1800">
                <a:solidFill>
                  <a:srgbClr val="8E7CC3"/>
                </a:solidFill>
              </a:rPr>
              <a:t>"Hello World"</a:t>
            </a:r>
            <a:r>
              <a:rPr lang="en" sz="1800"/>
              <a:t>)         </a:t>
            </a:r>
            <a:r>
              <a:rPr lang="en" sz="1800">
                <a:solidFill>
                  <a:schemeClr val="accent3"/>
                </a:solidFill>
              </a:rPr>
              <a:t># print something</a:t>
            </a:r>
            <a:endParaRPr sz="18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1C4EB"/>
                </a:solidFill>
              </a:rPr>
              <a:t>e</a:t>
            </a:r>
            <a:r>
              <a:rPr lang="en" sz="1800">
                <a:solidFill>
                  <a:srgbClr val="61C4EB"/>
                </a:solidFill>
              </a:rPr>
              <a:t>llipse</a:t>
            </a:r>
            <a:r>
              <a:rPr lang="en" sz="1800"/>
              <a:t>(200, 300, 50, 50)    </a:t>
            </a:r>
            <a:r>
              <a:rPr lang="en" sz="1800">
                <a:solidFill>
                  <a:schemeClr val="accent3"/>
                </a:solidFill>
              </a:rPr>
              <a:t># draw an ellipse</a:t>
            </a:r>
            <a:endParaRPr sz="18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1C4EB"/>
                </a:solidFill>
              </a:rPr>
              <a:t>fill</a:t>
            </a:r>
            <a:r>
              <a:rPr lang="en" sz="1800"/>
              <a:t>(</a:t>
            </a:r>
            <a:r>
              <a:rPr lang="en" sz="1800"/>
              <a:t>200, 120, 50)           </a:t>
            </a:r>
            <a:r>
              <a:rPr lang="en" sz="1800">
                <a:solidFill>
                  <a:schemeClr val="accent3"/>
                </a:solidFill>
              </a:rPr>
              <a:t># change the fill colour</a:t>
            </a:r>
            <a:endParaRPr sz="18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They just do </a:t>
            </a:r>
            <a:r>
              <a:rPr b="1" lang="en" sz="1800"/>
              <a:t>some single action</a:t>
            </a:r>
            <a:r>
              <a:rPr lang="en" sz="1800"/>
              <a:t> for us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Values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228675"/>
            <a:ext cx="8520600" cy="3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Some other functions </a:t>
            </a:r>
            <a:r>
              <a:rPr b="1" lang="en" sz="1800"/>
              <a:t>give us back</a:t>
            </a:r>
            <a:r>
              <a:rPr lang="en" sz="1800"/>
              <a:t> a </a:t>
            </a:r>
            <a:r>
              <a:rPr b="1" lang="en" sz="1800"/>
              <a:t>return value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accent3"/>
                </a:solidFill>
              </a:rPr>
            </a:br>
            <a:r>
              <a:rPr lang="en" sz="1800">
                <a:solidFill>
                  <a:schemeClr val="accent3"/>
                </a:solidFill>
              </a:rPr>
              <a:t># returns the larger of the two numbers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max_value  =</a:t>
            </a:r>
            <a:r>
              <a:rPr lang="en" sz="1800">
                <a:solidFill>
                  <a:srgbClr val="61C4EB"/>
                </a:solidFill>
              </a:rPr>
              <a:t> max</a:t>
            </a:r>
            <a:r>
              <a:rPr lang="en" sz="1800"/>
              <a:t>(11, 13)</a:t>
            </a:r>
            <a:br>
              <a:rPr lang="en" sz="1800"/>
            </a:br>
            <a:br>
              <a:rPr lang="en" sz="1800"/>
            </a:br>
            <a:r>
              <a:rPr lang="en" sz="1800">
                <a:solidFill>
                  <a:schemeClr val="accent3"/>
                </a:solidFill>
              </a:rPr>
              <a:t># returns the length of a list</a:t>
            </a:r>
            <a:endParaRPr sz="18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list_length =</a:t>
            </a:r>
            <a:r>
              <a:rPr lang="en" sz="1800">
                <a:solidFill>
                  <a:srgbClr val="61C4EB"/>
                </a:solidFill>
              </a:rPr>
              <a:t> len</a:t>
            </a:r>
            <a:r>
              <a:rPr lang="en" sz="1800"/>
              <a:t>(my_list)    </a:t>
            </a:r>
            <a:endParaRPr sz="18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/>
            </a:br>
            <a:r>
              <a:rPr lang="en" sz="1800">
                <a:solidFill>
                  <a:schemeClr val="accent3"/>
                </a:solidFill>
              </a:rPr>
              <a:t># returns a random num between 0 and 10</a:t>
            </a:r>
            <a:br>
              <a:rPr lang="en" sz="1800"/>
            </a:br>
            <a:r>
              <a:rPr lang="en" sz="1800"/>
              <a:t>random_number  =</a:t>
            </a:r>
            <a:r>
              <a:rPr lang="en" sz="1800">
                <a:solidFill>
                  <a:srgbClr val="61C4EB"/>
                </a:solidFill>
              </a:rPr>
              <a:t> random</a:t>
            </a:r>
            <a:r>
              <a:rPr lang="en" sz="1800"/>
              <a:t>(10)</a:t>
            </a:r>
            <a:br>
              <a:rPr lang="en" sz="1800"/>
            </a:br>
            <a:br>
              <a:rPr lang="en" sz="1800"/>
            </a:br>
            <a:r>
              <a:rPr lang="en" sz="1800">
                <a:solidFill>
                  <a:schemeClr val="accent3"/>
                </a:solidFill>
              </a:rPr>
              <a:t># returns a sorted copy of the list</a:t>
            </a:r>
            <a:r>
              <a:rPr lang="en" sz="1800"/>
              <a:t>      </a:t>
            </a:r>
            <a:endParaRPr sz="18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sorted_list =</a:t>
            </a:r>
            <a:r>
              <a:rPr lang="en" sz="1800">
                <a:solidFill>
                  <a:srgbClr val="61C4EB"/>
                </a:solidFill>
              </a:rPr>
              <a:t> sort</a:t>
            </a:r>
            <a:r>
              <a:rPr lang="en" sz="1800"/>
              <a:t>(my_list)   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create our own functions too! </a:t>
            </a:r>
            <a:br>
              <a:rPr lang="en"/>
            </a:br>
            <a:r>
              <a:rPr lang="en"/>
              <a:t>Here is the anatomy of a function:</a:t>
            </a:r>
            <a:endParaRPr b="1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d</a:t>
            </a:r>
            <a:r>
              <a:rPr lang="en">
                <a:solidFill>
                  <a:srgbClr val="6AA84F"/>
                </a:solidFill>
              </a:rPr>
              <a:t>ef</a:t>
            </a:r>
            <a:r>
              <a:rPr lang="en">
                <a:solidFill>
                  <a:srgbClr val="FF9900"/>
                </a:solidFill>
              </a:rPr>
              <a:t> </a:t>
            </a:r>
            <a:r>
              <a:rPr lang="en">
                <a:solidFill>
                  <a:srgbClr val="0000FF"/>
                </a:solidFill>
              </a:rPr>
              <a:t>name</a:t>
            </a:r>
            <a:r>
              <a:rPr lang="en"/>
              <a:t>(</a:t>
            </a:r>
            <a:r>
              <a:rPr lang="en">
                <a:solidFill>
                  <a:srgbClr val="6AA84F"/>
                </a:solidFill>
              </a:rPr>
              <a:t>parameters</a:t>
            </a:r>
            <a:r>
              <a:rPr lang="en"/>
              <a:t>):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lang="en">
                <a:solidFill>
                  <a:schemeClr val="accent3"/>
                </a:solidFill>
              </a:rPr>
              <a:t># function body</a:t>
            </a:r>
            <a:endParaRPr>
              <a:solidFill>
                <a:schemeClr val="accent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solidFill>
                  <a:srgbClr val="61C4EB"/>
                </a:solidFill>
              </a:rPr>
              <a:t>return </a:t>
            </a:r>
            <a:r>
              <a:rPr lang="en">
                <a:solidFill>
                  <a:srgbClr val="FF9900"/>
                </a:solidFill>
              </a:rPr>
              <a:t>value</a:t>
            </a:r>
            <a:endParaRPr/>
          </a:p>
        </p:txBody>
      </p:sp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our own functions</a:t>
            </a: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6346450" y="2656475"/>
            <a:ext cx="23097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Function checklist: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aphicFrame>
        <p:nvGraphicFramePr>
          <p:cNvPr id="104" name="Google Shape;104;p20"/>
          <p:cNvGraphicFramePr/>
          <p:nvPr/>
        </p:nvGraphicFramePr>
        <p:xfrm>
          <a:off x="6170313" y="3023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{8723A8D8-EC4A-4441-B120-10AD18C75950}</a:tableStyleId>
              </a:tblPr>
              <a:tblGrid>
                <a:gridCol w="1540375"/>
                <a:gridCol w="1121600"/>
              </a:tblGrid>
              <a:tr h="363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REQUIRED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3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body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REQUIRED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0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parameters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optional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3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1C4EB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return </a:t>
                      </a:r>
                      <a:r>
                        <a:rPr lang="en">
                          <a:solidFill>
                            <a:srgbClr val="FF99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optional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Names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functions have a </a:t>
            </a:r>
            <a:r>
              <a:rPr b="1" lang="en">
                <a:solidFill>
                  <a:srgbClr val="0000FF"/>
                </a:solidFill>
              </a:rPr>
              <a:t>name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what we use to </a:t>
            </a:r>
            <a:r>
              <a:rPr b="1" lang="en"/>
              <a:t>call</a:t>
            </a:r>
            <a:r>
              <a:rPr i="1" lang="en"/>
              <a:t> </a:t>
            </a:r>
            <a:r>
              <a:rPr lang="en"/>
              <a:t>our function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d</a:t>
            </a:r>
            <a:r>
              <a:rPr lang="en">
                <a:solidFill>
                  <a:srgbClr val="6AA84F"/>
                </a:solidFill>
              </a:rPr>
              <a:t>ef</a:t>
            </a:r>
            <a:r>
              <a:rPr lang="en">
                <a:solidFill>
                  <a:srgbClr val="FF9900"/>
                </a:solidFill>
              </a:rPr>
              <a:t> </a:t>
            </a:r>
            <a:r>
              <a:rPr b="1" lang="en">
                <a:solidFill>
                  <a:srgbClr val="0000FF"/>
                </a:solidFill>
              </a:rPr>
              <a:t>name </a:t>
            </a:r>
            <a:r>
              <a:rPr lang="en"/>
              <a:t>(</a:t>
            </a:r>
            <a:r>
              <a:rPr lang="en">
                <a:solidFill>
                  <a:srgbClr val="6AA84F"/>
                </a:solidFill>
              </a:rPr>
              <a:t>parameters</a:t>
            </a:r>
            <a:r>
              <a:rPr lang="en"/>
              <a:t>):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   # function body</a:t>
            </a:r>
            <a:endParaRPr>
              <a:solidFill>
                <a:schemeClr val="accent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solidFill>
                  <a:srgbClr val="61C4EB"/>
                </a:solidFill>
              </a:rPr>
              <a:t>return </a:t>
            </a:r>
            <a:r>
              <a:rPr lang="en">
                <a:solidFill>
                  <a:srgbClr val="FF9900"/>
                </a:solidFill>
              </a:rPr>
              <a:t>value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1" name="Google Shape;111;p21"/>
          <p:cNvSpPr/>
          <p:nvPr/>
        </p:nvSpPr>
        <p:spPr>
          <a:xfrm>
            <a:off x="1336750" y="2263625"/>
            <a:ext cx="698400" cy="334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